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Lato" charset="1" panose="020F0502020204030203"/>
      <p:regular r:id="rId16"/>
    </p:embeddedFont>
    <p:embeddedFont>
      <p:font typeface="Poppins" charset="1" panose="00000500000000000000"/>
      <p:regular r:id="rId17"/>
    </p:embeddedFont>
    <p:embeddedFont>
      <p:font typeface="Lato Bold" charset="1" panose="020F0502020204030203"/>
      <p:regular r:id="rId18"/>
    </p:embeddedFont>
    <p:embeddedFont>
      <p:font typeface="Lato Bold Italics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https://archive.ics.uci.edu/ml/machine-learning-databases/00193/CTG.xls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2978" y="7365887"/>
            <a:ext cx="2373155" cy="2342133"/>
          </a:xfrm>
          <a:custGeom>
            <a:avLst/>
            <a:gdLst/>
            <a:ahLst/>
            <a:cxnLst/>
            <a:rect r="r" b="b" t="t" l="l"/>
            <a:pathLst>
              <a:path h="2342133" w="2373155">
                <a:moveTo>
                  <a:pt x="0" y="0"/>
                </a:moveTo>
                <a:lnTo>
                  <a:pt x="2373155" y="0"/>
                </a:lnTo>
                <a:lnTo>
                  <a:pt x="2373155" y="2342133"/>
                </a:lnTo>
                <a:lnTo>
                  <a:pt x="0" y="2342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978" y="189930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DATATHON:</a:t>
            </a:r>
          </a:p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LIFELINE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TM-76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2978" y="6294615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by Heartware &lt;3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74253" y="8198137"/>
            <a:ext cx="4214212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feel free to scan the QR code to see our model!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35466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1553" y="5295900"/>
            <a:ext cx="3304893" cy="3304893"/>
          </a:xfrm>
          <a:custGeom>
            <a:avLst/>
            <a:gdLst/>
            <a:ahLst/>
            <a:cxnLst/>
            <a:rect r="r" b="b" t="t" l="l"/>
            <a:pathLst>
              <a:path h="3304893" w="3304893">
                <a:moveTo>
                  <a:pt x="0" y="0"/>
                </a:moveTo>
                <a:lnTo>
                  <a:pt x="3304894" y="0"/>
                </a:lnTo>
                <a:lnTo>
                  <a:pt x="3304894" y="3304893"/>
                </a:lnTo>
                <a:lnTo>
                  <a:pt x="0" y="330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29088" y="1477235"/>
            <a:ext cx="12029824" cy="105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b="true" sz="6947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FRAMING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9088" y="3356646"/>
            <a:ext cx="12183830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can our model c</a:t>
            </a:r>
            <a:r>
              <a:rPr lang="en-US" sz="3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lassify (Normal / Suspect / Pathologic) from CTG signals to detect early signs of fetal distress?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61608" t="0" r="-61608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023" y="2294750"/>
            <a:ext cx="10652034" cy="148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</a:pPr>
            <a:r>
              <a:rPr lang="en-US" sz="5145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FETAL STATE CLASSIFICATION USING CTG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9065" y="4190718"/>
            <a:ext cx="9456603" cy="470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333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Objective: Develop an accurate, explainable, and deployable ML model to detect fetal distress.</a:t>
            </a:r>
          </a:p>
          <a:p>
            <a:pPr algn="l">
              <a:lnSpc>
                <a:spcPts val="4668"/>
              </a:lnSpc>
            </a:pPr>
          </a:p>
          <a:p>
            <a:pPr algn="l">
              <a:lnSpc>
                <a:spcPts val="4668"/>
              </a:lnSpc>
            </a:pPr>
            <a:r>
              <a:rPr lang="en-US" sz="333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Dataset: UCI Cardiotocography (CTG)</a:t>
            </a:r>
          </a:p>
          <a:p>
            <a:pPr algn="l">
              <a:lnSpc>
                <a:spcPts val="4668"/>
              </a:lnSpc>
            </a:pPr>
            <a:r>
              <a:rPr lang="en-US" sz="3334" u="sng">
                <a:solidFill>
                  <a:srgbClr val="719BE2"/>
                </a:solidFill>
                <a:latin typeface="Lato"/>
                <a:ea typeface="Lato"/>
                <a:cs typeface="Lato"/>
                <a:sym typeface="Lato"/>
                <a:hlinkClick r:id="rId6" tooltip="https://archive.ics.uci.edu/ml/machine-learning-databases/00193/CTG.xls"/>
              </a:rPr>
              <a:t>https://archive.ics.uci.edu/ml/machine-learning-databases/00193/CTG.xls</a:t>
            </a:r>
          </a:p>
          <a:p>
            <a:pPr algn="l">
              <a:lnSpc>
                <a:spcPts val="4668"/>
              </a:lnSpc>
            </a:pPr>
          </a:p>
          <a:p>
            <a:pPr algn="l">
              <a:lnSpc>
                <a:spcPts val="4668"/>
              </a:lnSpc>
              <a:spcBef>
                <a:spcPct val="0"/>
              </a:spcBef>
            </a:pPr>
            <a:r>
              <a:rPr lang="en-US" sz="333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Tech Stack: scikit-learn | imblearn | SHAP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6861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067" y="1452580"/>
            <a:ext cx="6823913" cy="1546306"/>
            <a:chOff x="0" y="0"/>
            <a:chExt cx="1797245" cy="407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407258"/>
            </a:xfrm>
            <a:custGeom>
              <a:avLst/>
              <a:gdLst/>
              <a:ahLst/>
              <a:cxnLst/>
              <a:rect r="r" b="b" t="t" l="l"/>
              <a:pathLst>
                <a:path h="407258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339186"/>
                  </a:lnTo>
                  <a:cubicBezTo>
                    <a:pt x="1797245" y="376781"/>
                    <a:pt x="1766768" y="407258"/>
                    <a:pt x="1729173" y="407258"/>
                  </a:cubicBezTo>
                  <a:lnTo>
                    <a:pt x="68072" y="407258"/>
                  </a:lnTo>
                  <a:cubicBezTo>
                    <a:pt x="30477" y="407258"/>
                    <a:pt x="0" y="376781"/>
                    <a:pt x="0" y="339186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44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36916" y="201891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87482" y="1519087"/>
            <a:ext cx="6823913" cy="1546306"/>
            <a:chOff x="0" y="0"/>
            <a:chExt cx="1797245" cy="4072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7245" cy="407258"/>
            </a:xfrm>
            <a:custGeom>
              <a:avLst/>
              <a:gdLst/>
              <a:ahLst/>
              <a:cxnLst/>
              <a:rect r="r" b="b" t="t" l="l"/>
              <a:pathLst>
                <a:path h="407258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339186"/>
                  </a:lnTo>
                  <a:cubicBezTo>
                    <a:pt x="1797245" y="376781"/>
                    <a:pt x="1766768" y="407258"/>
                    <a:pt x="1729173" y="407258"/>
                  </a:cubicBezTo>
                  <a:lnTo>
                    <a:pt x="68072" y="407258"/>
                  </a:lnTo>
                  <a:cubicBezTo>
                    <a:pt x="30477" y="407258"/>
                    <a:pt x="0" y="376781"/>
                    <a:pt x="0" y="339186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97245" cy="464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6067" y="3587327"/>
            <a:ext cx="6823913" cy="1461508"/>
            <a:chOff x="0" y="0"/>
            <a:chExt cx="1797245" cy="3849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384924"/>
            </a:xfrm>
            <a:custGeom>
              <a:avLst/>
              <a:gdLst/>
              <a:ahLst/>
              <a:cxnLst/>
              <a:rect r="r" b="b" t="t" l="l"/>
              <a:pathLst>
                <a:path h="384924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316852"/>
                  </a:lnTo>
                  <a:cubicBezTo>
                    <a:pt x="1797245" y="354447"/>
                    <a:pt x="1766768" y="384924"/>
                    <a:pt x="1729173" y="384924"/>
                  </a:cubicBezTo>
                  <a:lnTo>
                    <a:pt x="68072" y="384924"/>
                  </a:lnTo>
                  <a:cubicBezTo>
                    <a:pt x="30477" y="384924"/>
                    <a:pt x="0" y="354447"/>
                    <a:pt x="0" y="316852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42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865516" y="404475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887482" y="3587327"/>
            <a:ext cx="6823913" cy="4966473"/>
            <a:chOff x="0" y="0"/>
            <a:chExt cx="1797245" cy="1308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7245" cy="1308042"/>
            </a:xfrm>
            <a:custGeom>
              <a:avLst/>
              <a:gdLst/>
              <a:ahLst/>
              <a:cxnLst/>
              <a:rect r="r" b="b" t="t" l="l"/>
              <a:pathLst>
                <a:path h="1308042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239971"/>
                  </a:lnTo>
                  <a:cubicBezTo>
                    <a:pt x="1797245" y="1277566"/>
                    <a:pt x="1766768" y="1308042"/>
                    <a:pt x="1729173" y="1308042"/>
                  </a:cubicBezTo>
                  <a:lnTo>
                    <a:pt x="68072" y="1308042"/>
                  </a:lnTo>
                  <a:cubicBezTo>
                    <a:pt x="30477" y="1308042"/>
                    <a:pt x="0" y="1277566"/>
                    <a:pt x="0" y="1239971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97245" cy="134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23432" y="404475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53800" y="206191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46067" y="5358874"/>
            <a:ext cx="6823913" cy="4510722"/>
          </a:xfrm>
          <a:custGeom>
            <a:avLst/>
            <a:gdLst/>
            <a:ahLst/>
            <a:cxnLst/>
            <a:rect r="r" b="b" t="t" l="l"/>
            <a:pathLst>
              <a:path h="4510722" w="6823913">
                <a:moveTo>
                  <a:pt x="0" y="0"/>
                </a:moveTo>
                <a:lnTo>
                  <a:pt x="6823913" y="0"/>
                </a:lnTo>
                <a:lnTo>
                  <a:pt x="6823913" y="4510722"/>
                </a:lnTo>
                <a:lnTo>
                  <a:pt x="0" y="4510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21931" y="1793934"/>
            <a:ext cx="546529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KEEP RELEVANT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18767" y="380193"/>
            <a:ext cx="1065046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 HYGIENE &amp; DATA HANDLING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86484" y="2235090"/>
            <a:ext cx="444772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REMOVE MISSING VALUES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9334" y="4073606"/>
            <a:ext cx="613623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LABEL CORRECTION (1,2,3) TO (0,1,2)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63346" y="4073606"/>
            <a:ext cx="509784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DATA SCALING AND BALANCING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34011" y="2071270"/>
            <a:ext cx="444772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TRAIN/TEST SPLIT 80/20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34011" y="4991685"/>
            <a:ext cx="5097843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i="true" u="sng">
                <a:solidFill>
                  <a:srgbClr val="FBF9F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STANDARDSCALER </a:t>
            </a: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NORMALIZES FEATURE SCALES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 u="sng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SMOTE</a:t>
            </a: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OVERSAMPLES MINORITY CLASSES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6920" y="1932787"/>
            <a:ext cx="16534161" cy="7895948"/>
            <a:chOff x="0" y="0"/>
            <a:chExt cx="4354676" cy="2079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4676" cy="2079591"/>
            </a:xfrm>
            <a:custGeom>
              <a:avLst/>
              <a:gdLst/>
              <a:ahLst/>
              <a:cxnLst/>
              <a:rect r="r" b="b" t="t" l="l"/>
              <a:pathLst>
                <a:path h="2079591" w="4354676">
                  <a:moveTo>
                    <a:pt x="9365" y="0"/>
                  </a:moveTo>
                  <a:lnTo>
                    <a:pt x="4345311" y="0"/>
                  </a:lnTo>
                  <a:cubicBezTo>
                    <a:pt x="4347795" y="0"/>
                    <a:pt x="4350177" y="987"/>
                    <a:pt x="4351933" y="2743"/>
                  </a:cubicBezTo>
                  <a:cubicBezTo>
                    <a:pt x="4353689" y="4499"/>
                    <a:pt x="4354676" y="6881"/>
                    <a:pt x="4354676" y="9365"/>
                  </a:cubicBezTo>
                  <a:lnTo>
                    <a:pt x="4354676" y="2070226"/>
                  </a:lnTo>
                  <a:cubicBezTo>
                    <a:pt x="4354676" y="2075398"/>
                    <a:pt x="4350483" y="2079591"/>
                    <a:pt x="4345311" y="2079591"/>
                  </a:cubicBezTo>
                  <a:lnTo>
                    <a:pt x="9365" y="2079591"/>
                  </a:lnTo>
                  <a:cubicBezTo>
                    <a:pt x="6881" y="2079591"/>
                    <a:pt x="4499" y="2078605"/>
                    <a:pt x="2743" y="2076848"/>
                  </a:cubicBezTo>
                  <a:cubicBezTo>
                    <a:pt x="987" y="2075092"/>
                    <a:pt x="0" y="2072710"/>
                    <a:pt x="0" y="2070226"/>
                  </a:cubicBezTo>
                  <a:lnTo>
                    <a:pt x="0" y="9365"/>
                  </a:lnTo>
                  <a:cubicBezTo>
                    <a:pt x="0" y="4193"/>
                    <a:pt x="4193" y="0"/>
                    <a:pt x="936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54676" cy="2117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7402" y="3040432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040432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5413" y="945000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 LITERACY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810" y="6051986"/>
            <a:ext cx="5676720" cy="4235014"/>
          </a:xfrm>
          <a:custGeom>
            <a:avLst/>
            <a:gdLst/>
            <a:ahLst/>
            <a:cxnLst/>
            <a:rect r="r" b="b" t="t" l="l"/>
            <a:pathLst>
              <a:path h="4235014" w="5676720">
                <a:moveTo>
                  <a:pt x="0" y="0"/>
                </a:moveTo>
                <a:lnTo>
                  <a:pt x="5676720" y="0"/>
                </a:lnTo>
                <a:lnTo>
                  <a:pt x="5676720" y="4235014"/>
                </a:lnTo>
                <a:lnTo>
                  <a:pt x="0" y="423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38175" y="6051986"/>
            <a:ext cx="5523539" cy="4235014"/>
          </a:xfrm>
          <a:custGeom>
            <a:avLst/>
            <a:gdLst/>
            <a:ahLst/>
            <a:cxnLst/>
            <a:rect r="r" b="b" t="t" l="l"/>
            <a:pathLst>
              <a:path h="4235014" w="5523539">
                <a:moveTo>
                  <a:pt x="0" y="0"/>
                </a:moveTo>
                <a:lnTo>
                  <a:pt x="5523539" y="0"/>
                </a:lnTo>
                <a:lnTo>
                  <a:pt x="5523539" y="4235014"/>
                </a:lnTo>
                <a:lnTo>
                  <a:pt x="0" y="423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9372" y="2851588"/>
            <a:ext cx="7663958" cy="2961051"/>
            <a:chOff x="0" y="0"/>
            <a:chExt cx="2018491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8491" cy="779865"/>
            </a:xfrm>
            <a:custGeom>
              <a:avLst/>
              <a:gdLst/>
              <a:ahLst/>
              <a:cxnLst/>
              <a:rect r="r" b="b" t="t" l="l"/>
              <a:pathLst>
                <a:path h="779865" w="2018491">
                  <a:moveTo>
                    <a:pt x="20203" y="0"/>
                  </a:moveTo>
                  <a:lnTo>
                    <a:pt x="1998288" y="0"/>
                  </a:lnTo>
                  <a:cubicBezTo>
                    <a:pt x="2009446" y="0"/>
                    <a:pt x="2018491" y="9045"/>
                    <a:pt x="2018491" y="20203"/>
                  </a:cubicBezTo>
                  <a:lnTo>
                    <a:pt x="2018491" y="759662"/>
                  </a:lnTo>
                  <a:cubicBezTo>
                    <a:pt x="2018491" y="770820"/>
                    <a:pt x="2009446" y="779865"/>
                    <a:pt x="1998288" y="779865"/>
                  </a:cubicBezTo>
                  <a:lnTo>
                    <a:pt x="20203" y="779865"/>
                  </a:lnTo>
                  <a:cubicBezTo>
                    <a:pt x="14845" y="779865"/>
                    <a:pt x="9706" y="777737"/>
                    <a:pt x="5917" y="773948"/>
                  </a:cubicBezTo>
                  <a:cubicBezTo>
                    <a:pt x="2129" y="770159"/>
                    <a:pt x="0" y="765020"/>
                    <a:pt x="0" y="759662"/>
                  </a:cubicBezTo>
                  <a:lnTo>
                    <a:pt x="0" y="20203"/>
                  </a:lnTo>
                  <a:cubicBezTo>
                    <a:pt x="0" y="9045"/>
                    <a:pt x="9045" y="0"/>
                    <a:pt x="20203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18491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66846" y="3603212"/>
            <a:ext cx="7176484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Compare Logistic Regression vs Random Forest.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 5-fold Stratified CV scoring Macro-F1 &amp; Balanced Accuracy.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Apply GridSearch on RF (</a:t>
            </a:r>
            <a:r>
              <a:rPr lang="en-US" sz="1899">
                <a:solidFill>
                  <a:srgbClr val="61D596"/>
                </a:solidFill>
                <a:latin typeface="Lato"/>
                <a:ea typeface="Lato"/>
                <a:cs typeface="Lato"/>
                <a:sym typeface="Lato"/>
              </a:rPr>
              <a:t>n_estimators, max_depth, min_samples_split</a:t>
            </a:r>
            <a:r>
              <a:rPr lang="en-US" sz="1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).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Evaluate best model on hold-out 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6846" y="3084229"/>
            <a:ext cx="674298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Core Approach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03576" y="2851588"/>
            <a:ext cx="7550489" cy="2961051"/>
            <a:chOff x="0" y="0"/>
            <a:chExt cx="1988606" cy="779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8606" cy="779865"/>
            </a:xfrm>
            <a:custGeom>
              <a:avLst/>
              <a:gdLst/>
              <a:ahLst/>
              <a:cxnLst/>
              <a:rect r="r" b="b" t="t" l="l"/>
              <a:pathLst>
                <a:path h="779865" w="1988606">
                  <a:moveTo>
                    <a:pt x="20507" y="0"/>
                  </a:moveTo>
                  <a:lnTo>
                    <a:pt x="1968099" y="0"/>
                  </a:lnTo>
                  <a:cubicBezTo>
                    <a:pt x="1973538" y="0"/>
                    <a:pt x="1978754" y="2161"/>
                    <a:pt x="1982600" y="6006"/>
                  </a:cubicBezTo>
                  <a:cubicBezTo>
                    <a:pt x="1986446" y="9852"/>
                    <a:pt x="1988606" y="15068"/>
                    <a:pt x="1988606" y="20507"/>
                  </a:cubicBezTo>
                  <a:lnTo>
                    <a:pt x="1988606" y="759358"/>
                  </a:lnTo>
                  <a:cubicBezTo>
                    <a:pt x="1988606" y="770684"/>
                    <a:pt x="1979425" y="779865"/>
                    <a:pt x="1968099" y="779865"/>
                  </a:cubicBezTo>
                  <a:lnTo>
                    <a:pt x="20507" y="779865"/>
                  </a:lnTo>
                  <a:cubicBezTo>
                    <a:pt x="15068" y="779865"/>
                    <a:pt x="9852" y="777705"/>
                    <a:pt x="6006" y="773859"/>
                  </a:cubicBezTo>
                  <a:cubicBezTo>
                    <a:pt x="2161" y="770013"/>
                    <a:pt x="0" y="764797"/>
                    <a:pt x="0" y="759358"/>
                  </a:cubicBezTo>
                  <a:lnTo>
                    <a:pt x="0" y="20507"/>
                  </a:lnTo>
                  <a:cubicBezTo>
                    <a:pt x="0" y="15068"/>
                    <a:pt x="2161" y="9852"/>
                    <a:pt x="6006" y="6006"/>
                  </a:cubicBezTo>
                  <a:cubicBezTo>
                    <a:pt x="9852" y="2161"/>
                    <a:pt x="15068" y="0"/>
                    <a:pt x="2050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88606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97225" y="3584162"/>
            <a:ext cx="715684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Cross-validation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Grid search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Hold-out evaluation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897225" y="3084229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Supporting Enhancements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280413" y="5940840"/>
            <a:ext cx="5548290" cy="4346160"/>
          </a:xfrm>
          <a:custGeom>
            <a:avLst/>
            <a:gdLst/>
            <a:ahLst/>
            <a:cxnLst/>
            <a:rect r="r" b="b" t="t" l="l"/>
            <a:pathLst>
              <a:path h="4346160" w="5548290">
                <a:moveTo>
                  <a:pt x="0" y="0"/>
                </a:moveTo>
                <a:lnTo>
                  <a:pt x="5548290" y="0"/>
                </a:lnTo>
                <a:lnTo>
                  <a:pt x="5548290" y="4346160"/>
                </a:lnTo>
                <a:lnTo>
                  <a:pt x="0" y="4346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25413" y="945000"/>
            <a:ext cx="9237174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 &amp; OPTIMIZATION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4690939" y="-706271"/>
            <a:ext cx="7858813" cy="9029798"/>
          </a:xfrm>
          <a:custGeom>
            <a:avLst/>
            <a:gdLst/>
            <a:ahLst/>
            <a:cxnLst/>
            <a:rect r="r" b="b" t="t" l="l"/>
            <a:pathLst>
              <a:path h="9029798" w="7858813">
                <a:moveTo>
                  <a:pt x="0" y="0"/>
                </a:moveTo>
                <a:lnTo>
                  <a:pt x="7858813" y="0"/>
                </a:lnTo>
                <a:lnTo>
                  <a:pt x="7858813" y="9029798"/>
                </a:lnTo>
                <a:lnTo>
                  <a:pt x="0" y="902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2" t="0" r="-35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62329" y="1072685"/>
            <a:ext cx="6223861" cy="6247289"/>
          </a:xfrm>
          <a:custGeom>
            <a:avLst/>
            <a:gdLst/>
            <a:ahLst/>
            <a:cxnLst/>
            <a:rect r="r" b="b" t="t" l="l"/>
            <a:pathLst>
              <a:path h="6247289" w="6223861">
                <a:moveTo>
                  <a:pt x="0" y="0"/>
                </a:moveTo>
                <a:lnTo>
                  <a:pt x="6223861" y="0"/>
                </a:lnTo>
                <a:lnTo>
                  <a:pt x="6223861" y="6247289"/>
                </a:lnTo>
                <a:lnTo>
                  <a:pt x="0" y="6247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86190" y="1583334"/>
            <a:ext cx="3030403" cy="5736640"/>
            <a:chOff x="0" y="0"/>
            <a:chExt cx="798131" cy="15108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31" cy="1510885"/>
            </a:xfrm>
            <a:custGeom>
              <a:avLst/>
              <a:gdLst/>
              <a:ahLst/>
              <a:cxnLst/>
              <a:rect r="r" b="b" t="t" l="l"/>
              <a:pathLst>
                <a:path h="1510885" w="798131">
                  <a:moveTo>
                    <a:pt x="51095" y="0"/>
                  </a:moveTo>
                  <a:lnTo>
                    <a:pt x="747036" y="0"/>
                  </a:lnTo>
                  <a:cubicBezTo>
                    <a:pt x="760587" y="0"/>
                    <a:pt x="773583" y="5383"/>
                    <a:pt x="783165" y="14965"/>
                  </a:cubicBezTo>
                  <a:cubicBezTo>
                    <a:pt x="792748" y="24548"/>
                    <a:pt x="798131" y="37544"/>
                    <a:pt x="798131" y="51095"/>
                  </a:cubicBezTo>
                  <a:lnTo>
                    <a:pt x="798131" y="1459790"/>
                  </a:lnTo>
                  <a:cubicBezTo>
                    <a:pt x="798131" y="1488008"/>
                    <a:pt x="775255" y="1510885"/>
                    <a:pt x="747036" y="1510885"/>
                  </a:cubicBezTo>
                  <a:lnTo>
                    <a:pt x="51095" y="1510885"/>
                  </a:lnTo>
                  <a:cubicBezTo>
                    <a:pt x="22876" y="1510885"/>
                    <a:pt x="0" y="1488008"/>
                    <a:pt x="0" y="1459790"/>
                  </a:cubicBezTo>
                  <a:lnTo>
                    <a:pt x="0" y="51095"/>
                  </a:lnTo>
                  <a:cubicBezTo>
                    <a:pt x="0" y="22876"/>
                    <a:pt x="22876" y="0"/>
                    <a:pt x="51095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98131" cy="1548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36667" y="7653349"/>
            <a:ext cx="10524460" cy="2367216"/>
            <a:chOff x="0" y="0"/>
            <a:chExt cx="2771874" cy="623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1874" cy="623464"/>
            </a:xfrm>
            <a:custGeom>
              <a:avLst/>
              <a:gdLst/>
              <a:ahLst/>
              <a:cxnLst/>
              <a:rect r="r" b="b" t="t" l="l"/>
              <a:pathLst>
                <a:path h="623464" w="2771874">
                  <a:moveTo>
                    <a:pt x="14712" y="0"/>
                  </a:moveTo>
                  <a:lnTo>
                    <a:pt x="2757162" y="0"/>
                  </a:lnTo>
                  <a:cubicBezTo>
                    <a:pt x="2765287" y="0"/>
                    <a:pt x="2771874" y="6587"/>
                    <a:pt x="2771874" y="14712"/>
                  </a:cubicBezTo>
                  <a:lnTo>
                    <a:pt x="2771874" y="608752"/>
                  </a:lnTo>
                  <a:cubicBezTo>
                    <a:pt x="2771874" y="616878"/>
                    <a:pt x="2765287" y="623464"/>
                    <a:pt x="2757162" y="623464"/>
                  </a:cubicBezTo>
                  <a:lnTo>
                    <a:pt x="14712" y="623464"/>
                  </a:lnTo>
                  <a:cubicBezTo>
                    <a:pt x="6587" y="623464"/>
                    <a:pt x="0" y="616878"/>
                    <a:pt x="0" y="608752"/>
                  </a:cubicBezTo>
                  <a:lnTo>
                    <a:pt x="0" y="14712"/>
                  </a:lnTo>
                  <a:cubicBezTo>
                    <a:pt x="0" y="6587"/>
                    <a:pt x="6587" y="0"/>
                    <a:pt x="1471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71874" cy="66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1247735"/>
            <a:ext cx="7081471" cy="4002571"/>
          </a:xfrm>
          <a:custGeom>
            <a:avLst/>
            <a:gdLst/>
            <a:ahLst/>
            <a:cxnLst/>
            <a:rect r="r" b="b" t="t" l="l"/>
            <a:pathLst>
              <a:path h="4002571" w="7081471">
                <a:moveTo>
                  <a:pt x="0" y="0"/>
                </a:moveTo>
                <a:lnTo>
                  <a:pt x="7081471" y="0"/>
                </a:lnTo>
                <a:lnTo>
                  <a:pt x="7081471" y="4002571"/>
                </a:lnTo>
                <a:lnTo>
                  <a:pt x="0" y="4002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3633" y="5086276"/>
            <a:ext cx="4130749" cy="5134147"/>
          </a:xfrm>
          <a:custGeom>
            <a:avLst/>
            <a:gdLst/>
            <a:ahLst/>
            <a:cxnLst/>
            <a:rect r="r" b="b" t="t" l="l"/>
            <a:pathLst>
              <a:path h="5134147" w="4130749">
                <a:moveTo>
                  <a:pt x="0" y="0"/>
                </a:moveTo>
                <a:lnTo>
                  <a:pt x="4130749" y="0"/>
                </a:lnTo>
                <a:lnTo>
                  <a:pt x="4130749" y="5134146"/>
                </a:lnTo>
                <a:lnTo>
                  <a:pt x="0" y="5134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46" r="0" b="-84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7949" y="488910"/>
            <a:ext cx="13613177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EXPLAINABILITY AND CLINICAL REASONING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9283" y="1616746"/>
            <a:ext cx="2644218" cy="563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Top 10 features: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ASTV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ALTV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Mean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Median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DP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Mode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LB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Variance </a:t>
            </a:r>
          </a:p>
          <a:p>
            <a:pPr algn="ctr" marL="626682" indent="-313341" lvl="1">
              <a:lnSpc>
                <a:spcPts val="4063"/>
              </a:lnSpc>
              <a:buFont typeface="Arial"/>
              <a:buChar char="•"/>
            </a:pPr>
            <a:r>
              <a:rPr lang="en-US" b="true" sz="2902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Width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5371" y="2262764"/>
            <a:ext cx="4055079" cy="505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2"/>
              </a:lnSpc>
            </a:pPr>
          </a:p>
          <a:p>
            <a:pPr algn="l">
              <a:lnSpc>
                <a:spcPts val="3494"/>
              </a:lnSpc>
            </a:pPr>
            <a:r>
              <a:rPr lang="en-US" sz="2496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</a:t>
            </a:r>
            <a:r>
              <a:rPr lang="en-US" sz="2496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linical Insight:</a:t>
            </a:r>
          </a:p>
          <a:p>
            <a:pPr algn="l">
              <a:lnSpc>
                <a:spcPts val="3494"/>
              </a:lnSpc>
            </a:pPr>
          </a:p>
          <a:p>
            <a:pPr algn="l" marL="1077890" indent="-359297" lvl="2">
              <a:lnSpc>
                <a:spcPts val="3494"/>
              </a:lnSpc>
              <a:buFont typeface="Arial"/>
              <a:buChar char="⚬"/>
            </a:pPr>
            <a:r>
              <a:rPr lang="en-US" b="true" sz="2496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High variability → likely normal</a:t>
            </a:r>
          </a:p>
          <a:p>
            <a:pPr algn="l" marL="1077890" indent="-359297" lvl="2">
              <a:lnSpc>
                <a:spcPts val="3494"/>
              </a:lnSpc>
              <a:buFont typeface="Arial"/>
              <a:buChar char="⚬"/>
            </a:pPr>
            <a:r>
              <a:rPr lang="en-US" b="true" sz="2496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Low variability / abnormal baseline → possible fetal distress</a:t>
            </a:r>
          </a:p>
          <a:p>
            <a:pPr algn="l">
              <a:lnSpc>
                <a:spcPts val="3494"/>
              </a:lnSpc>
            </a:pPr>
          </a:p>
          <a:p>
            <a:pPr algn="l">
              <a:lnSpc>
                <a:spcPts val="2912"/>
              </a:lnSpc>
            </a:pPr>
          </a:p>
          <a:p>
            <a:pPr algn="l">
              <a:lnSpc>
                <a:spcPts val="291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035631" y="7588898"/>
            <a:ext cx="10235577" cy="293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</a:p>
          <a:p>
            <a:pPr algn="l">
              <a:lnSpc>
                <a:spcPts val="4668"/>
              </a:lnSpc>
            </a:pPr>
            <a:r>
              <a:rPr lang="en-US" sz="333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Tak</a:t>
            </a:r>
            <a:r>
              <a:rPr lang="en-US" sz="333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eaway: Model aligns with medical knowledge → interpretable &amp; trustworthy</a:t>
            </a:r>
          </a:p>
          <a:p>
            <a:pPr algn="l">
              <a:lnSpc>
                <a:spcPts val="4668"/>
              </a:lnSpc>
            </a:pPr>
          </a:p>
          <a:p>
            <a:pPr algn="l">
              <a:lnSpc>
                <a:spcPts val="466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092" y="638005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LATENCY AND ENGINEERING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2100837">
            <a:off x="13263964" y="-5586856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0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0" y="8781453"/>
                </a:lnTo>
                <a:lnTo>
                  <a:pt x="8310060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61" y="1989979"/>
            <a:ext cx="8777918" cy="6548606"/>
          </a:xfrm>
          <a:custGeom>
            <a:avLst/>
            <a:gdLst/>
            <a:ahLst/>
            <a:cxnLst/>
            <a:rect r="r" b="b" t="t" l="l"/>
            <a:pathLst>
              <a:path h="6548606" w="8777918">
                <a:moveTo>
                  <a:pt x="0" y="0"/>
                </a:moveTo>
                <a:lnTo>
                  <a:pt x="8777918" y="0"/>
                </a:lnTo>
                <a:lnTo>
                  <a:pt x="8777918" y="6548606"/>
                </a:lnTo>
                <a:lnTo>
                  <a:pt x="0" y="654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00644" y="2640195"/>
            <a:ext cx="7658656" cy="5736640"/>
            <a:chOff x="0" y="0"/>
            <a:chExt cx="2017095" cy="15108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7095" cy="1510885"/>
            </a:xfrm>
            <a:custGeom>
              <a:avLst/>
              <a:gdLst/>
              <a:ahLst/>
              <a:cxnLst/>
              <a:rect r="r" b="b" t="t" l="l"/>
              <a:pathLst>
                <a:path h="1510885" w="2017095">
                  <a:moveTo>
                    <a:pt x="20217" y="0"/>
                  </a:moveTo>
                  <a:lnTo>
                    <a:pt x="1996877" y="0"/>
                  </a:lnTo>
                  <a:cubicBezTo>
                    <a:pt x="2002239" y="0"/>
                    <a:pt x="2007382" y="2130"/>
                    <a:pt x="2011173" y="5922"/>
                  </a:cubicBezTo>
                  <a:cubicBezTo>
                    <a:pt x="2014964" y="9713"/>
                    <a:pt x="2017095" y="14855"/>
                    <a:pt x="2017095" y="20217"/>
                  </a:cubicBezTo>
                  <a:lnTo>
                    <a:pt x="2017095" y="1490667"/>
                  </a:lnTo>
                  <a:cubicBezTo>
                    <a:pt x="2017095" y="1496029"/>
                    <a:pt x="2014964" y="1501171"/>
                    <a:pt x="2011173" y="1504963"/>
                  </a:cubicBezTo>
                  <a:cubicBezTo>
                    <a:pt x="2007382" y="1508755"/>
                    <a:pt x="2002239" y="1510885"/>
                    <a:pt x="1996877" y="1510885"/>
                  </a:cubicBezTo>
                  <a:lnTo>
                    <a:pt x="20217" y="1510885"/>
                  </a:lnTo>
                  <a:cubicBezTo>
                    <a:pt x="14855" y="1510885"/>
                    <a:pt x="9713" y="1508755"/>
                    <a:pt x="5922" y="1504963"/>
                  </a:cubicBezTo>
                  <a:cubicBezTo>
                    <a:pt x="2130" y="1501171"/>
                    <a:pt x="0" y="1496029"/>
                    <a:pt x="0" y="1490667"/>
                  </a:cubicBezTo>
                  <a:lnTo>
                    <a:pt x="0" y="20217"/>
                  </a:lnTo>
                  <a:cubicBezTo>
                    <a:pt x="0" y="14855"/>
                    <a:pt x="2130" y="9713"/>
                    <a:pt x="5922" y="5922"/>
                  </a:cubicBezTo>
                  <a:cubicBezTo>
                    <a:pt x="9713" y="2130"/>
                    <a:pt x="14855" y="0"/>
                    <a:pt x="20217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17095" cy="1548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486437" y="3108835"/>
            <a:ext cx="7772863" cy="400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933" indent="-353967" lvl="1">
              <a:lnSpc>
                <a:spcPts val="4590"/>
              </a:lnSpc>
              <a:buFont typeface="Arial"/>
              <a:buChar char="•"/>
            </a:pPr>
            <a:r>
              <a:rPr lang="en-US" sz="3278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Pipeline: StandardScaler → SMOTE → RF</a:t>
            </a:r>
          </a:p>
          <a:p>
            <a:pPr algn="l" marL="707933" indent="-353967" lvl="1">
              <a:lnSpc>
                <a:spcPts val="4590"/>
              </a:lnSpc>
              <a:buFont typeface="Arial"/>
              <a:buChar char="•"/>
            </a:pPr>
            <a:r>
              <a:rPr lang="en-US" sz="3278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Fast inference (~milliseconds per sample)</a:t>
            </a:r>
          </a:p>
          <a:p>
            <a:pPr algn="l" marL="707933" indent="-353967" lvl="1">
              <a:lnSpc>
                <a:spcPts val="4590"/>
              </a:lnSpc>
              <a:buFont typeface="Arial"/>
              <a:buChar char="•"/>
            </a:pPr>
            <a:r>
              <a:rPr lang="en-US" sz="3278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Scalable for batch processing</a:t>
            </a:r>
          </a:p>
          <a:p>
            <a:pPr algn="l" marL="707933" indent="-353967" lvl="1">
              <a:lnSpc>
                <a:spcPts val="4590"/>
              </a:lnSpc>
              <a:buFont typeface="Arial"/>
              <a:buChar char="•"/>
            </a:pPr>
            <a:r>
              <a:rPr lang="en-US" sz="3278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Suitable for real-time clinical decision support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2100837">
            <a:off x="-3579647" y="8093912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2745" y="8500485"/>
            <a:ext cx="427970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Latency grows minimally with batch size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enabling real-time inference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TM-76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7119480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by Heartware &lt;3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DAG1N-wZMn0</dc:identifier>
  <dcterms:modified xsi:type="dcterms:W3CDTF">2011-08-01T06:04:30Z</dcterms:modified>
  <cp:revision>1</cp:revision>
  <dc:title>TM76 Datathon Lifeline - Heartware</dc:title>
</cp:coreProperties>
</file>